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84" d="100"/>
          <a:sy n="84" d="100"/>
        </p:scale>
        <p:origin x="-738" y="-78"/>
      </p:cViewPr>
      <p:guideLst>
        <p:guide orient="horz" pos="214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2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AC27FB-D7B4-4A12-91D2-0346900B871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C575D7-2F8C-4A03-A304-B7E10FD71EE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575D7-2F8C-4A03-A304-B7E10FD71E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单圆角矩形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角三角形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10" name="任意多边形 9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任意多边形 7"/>
          <p:cNvSpPr/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  <a:p>
            <a:pPr lvl="1" eaLnBrk="1" latinLnBrk="0" hangingPunct="1"/>
            <a:r>
              <a:rPr kumimoji="0" lang="zh-CN" altLang="en-US" smtClean="0"/>
              <a:t>第二级</a:t>
            </a:r>
            <a:endParaRPr kumimoji="0" lang="zh-CN" altLang="en-US" smtClean="0"/>
          </a:p>
          <a:p>
            <a:pPr lvl="2" eaLnBrk="1" latinLnBrk="0" hangingPunct="1"/>
            <a:r>
              <a:rPr kumimoji="0" lang="zh-CN" altLang="en-US" smtClean="0"/>
              <a:t>第三级</a:t>
            </a:r>
            <a:endParaRPr kumimoji="0" lang="zh-CN" altLang="en-US" smtClean="0"/>
          </a:p>
          <a:p>
            <a:pPr lvl="3" eaLnBrk="1" latinLnBrk="0" hangingPunct="1"/>
            <a:r>
              <a:rPr kumimoji="0" lang="zh-CN" altLang="en-US" smtClean="0"/>
              <a:t>第四级</a:t>
            </a:r>
            <a:endParaRPr kumimoji="0" lang="zh-CN" altLang="en-US" smtClean="0"/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任意多边形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任意多边形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4085"/>
          </a:xfrm>
        </p:spPr>
        <p:txBody>
          <a:bodyPr>
            <a:normAutofit/>
          </a:bodyPr>
          <a:lstStyle/>
          <a:p>
            <a:pPr algn="ctr"/>
            <a:r>
              <a:rPr lang="zh-CN" altLang="en-US" sz="2400" dirty="0" smtClean="0"/>
              <a:t>关于增设</a:t>
            </a:r>
            <a:r>
              <a:rPr lang="zh-CN" altLang="en-US" sz="2400" dirty="0" smtClean="0">
                <a:sym typeface="+mn-ea"/>
              </a:rPr>
              <a:t>“特需门诊服务（分娩关爱服务）”等</a:t>
            </a:r>
            <a:r>
              <a:rPr lang="zh-CN" altLang="en-US" sz="2400" dirty="0" smtClean="0">
                <a:sym typeface="+mn-ea"/>
              </a:rPr>
              <a:t>特需项目的</a:t>
            </a:r>
            <a:r>
              <a:rPr lang="zh-CN" altLang="en-US" sz="2400" dirty="0" smtClean="0">
                <a:sym typeface="+mn-ea"/>
              </a:rPr>
              <a:t>收费标准</a:t>
            </a:r>
            <a:br>
              <a:rPr lang="zh-CN" altLang="en-US" sz="2400" dirty="0" smtClean="0">
                <a:sym typeface="+mn-ea"/>
              </a:rPr>
            </a:br>
            <a:r>
              <a:rPr lang="zh-CN" altLang="en-US" sz="2400" dirty="0" smtClean="0"/>
              <a:t>公</a:t>
            </a:r>
            <a:r>
              <a:rPr lang="en-US" altLang="zh-CN" sz="2400" dirty="0" smtClean="0"/>
              <a:t>                   </a:t>
            </a:r>
            <a:r>
              <a:rPr lang="zh-CN" altLang="en-US" sz="2400" dirty="0" smtClean="0"/>
              <a:t>示</a:t>
            </a:r>
            <a:endParaRPr lang="zh-CN" altLang="en-US" sz="2400" dirty="0"/>
          </a:p>
        </p:txBody>
      </p:sp>
      <p:sp>
        <p:nvSpPr>
          <p:cNvPr id="3" name="副标题 2"/>
          <p:cNvSpPr>
            <a:spLocks noGrp="1"/>
          </p:cNvSpPr>
          <p:nvPr>
            <p:ph idx="1"/>
          </p:nvPr>
        </p:nvSpPr>
        <p:spPr>
          <a:xfrm>
            <a:off x="903111" y="1456266"/>
            <a:ext cx="10171290" cy="4899377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60000"/>
              </a:lnSpc>
            </a:pPr>
            <a:r>
              <a:rPr sz="7200" dirty="0" smtClean="0"/>
              <a:t>为了</a:t>
            </a:r>
            <a:r>
              <a:rPr lang="zh-CN" sz="7200" dirty="0" smtClean="0"/>
              <a:t>满足病人需求，</a:t>
            </a:r>
            <a:r>
              <a:rPr sz="7200" dirty="0" smtClean="0"/>
              <a:t>经院部同意增</a:t>
            </a:r>
            <a:r>
              <a:rPr lang="zh-CN" sz="7200" dirty="0" smtClean="0"/>
              <a:t>设</a:t>
            </a:r>
            <a:r>
              <a:rPr lang="zh-CN" altLang="en-US" sz="7200" dirty="0" smtClean="0">
                <a:sym typeface="+mn-ea"/>
              </a:rPr>
              <a:t>“特需门诊服务（分娩关爱服务）”等特需</a:t>
            </a:r>
            <a:r>
              <a:rPr lang="zh-CN" sz="7200" dirty="0" smtClean="0"/>
              <a:t>项目</a:t>
            </a:r>
            <a:r>
              <a:rPr lang="zh-CN" altLang="en-US" sz="7200" dirty="0" smtClean="0"/>
              <a:t>。 </a:t>
            </a:r>
            <a:endParaRPr lang="zh-CN" altLang="en-US" sz="7200" dirty="0" smtClean="0"/>
          </a:p>
          <a:p>
            <a:pPr>
              <a:lnSpc>
                <a:spcPct val="160000"/>
              </a:lnSpc>
            </a:pPr>
            <a:r>
              <a:rPr lang="zh-CN" altLang="en-US" sz="7200" dirty="0" smtClean="0"/>
              <a:t>根据浙价医</a:t>
            </a:r>
            <a:r>
              <a:rPr lang="en-US" altLang="zh-CN" sz="7200" dirty="0" smtClean="0">
                <a:latin typeface="+mn-ea"/>
              </a:rPr>
              <a:t>【2015】137</a:t>
            </a:r>
            <a:r>
              <a:rPr lang="zh-CN" altLang="en-US" sz="7200" dirty="0" smtClean="0"/>
              <a:t>号文件规定，价格等信息应在执行前十个工作日起在其网站，服务场所等醒目位置公示，接受社会监督。</a:t>
            </a:r>
            <a:endParaRPr lang="zh-CN" altLang="en-US" sz="7200" dirty="0" smtClean="0"/>
          </a:p>
          <a:p>
            <a:pPr>
              <a:lnSpc>
                <a:spcPct val="160000"/>
              </a:lnSpc>
            </a:pPr>
            <a:r>
              <a:rPr lang="zh-CN" altLang="en-US" sz="7200" dirty="0" smtClean="0"/>
              <a:t>本次公示时间：</a:t>
            </a:r>
            <a:r>
              <a:rPr lang="en-US" altLang="zh-CN" sz="7200" dirty="0" smtClean="0">
                <a:latin typeface="+mn-ea"/>
              </a:rPr>
              <a:t>2026.9.18-2026.10.8	</a:t>
            </a:r>
            <a:endParaRPr lang="zh-CN" altLang="en-US" sz="7200" dirty="0" smtClean="0">
              <a:latin typeface="+mn-ea"/>
            </a:endParaRPr>
          </a:p>
          <a:p>
            <a:pPr>
              <a:lnSpc>
                <a:spcPct val="160000"/>
              </a:lnSpc>
            </a:pPr>
            <a:r>
              <a:rPr lang="zh-CN" altLang="en-US" sz="7200" dirty="0" smtClean="0"/>
              <a:t>公示项目：</a:t>
            </a:r>
            <a:r>
              <a:rPr lang="zh-CN" altLang="en-US" sz="7200" dirty="0" smtClean="0">
                <a:sym typeface="+mn-ea"/>
              </a:rPr>
              <a:t>“</a:t>
            </a:r>
            <a:r>
              <a:rPr lang="zh-CN" altLang="en-US" sz="7200" dirty="0" smtClean="0">
                <a:sym typeface="+mn-ea"/>
              </a:rPr>
              <a:t>特需门诊服务（分娩关爱服务）</a:t>
            </a:r>
            <a:r>
              <a:rPr lang="zh-CN" altLang="en-US" sz="7200" dirty="0" smtClean="0">
                <a:sym typeface="+mn-ea"/>
              </a:rPr>
              <a:t>”</a:t>
            </a:r>
            <a:r>
              <a:rPr lang="zh-CN" altLang="en-US" sz="7200" dirty="0" smtClean="0">
                <a:sym typeface="+mn-ea"/>
              </a:rPr>
              <a:t>等</a:t>
            </a:r>
            <a:r>
              <a:rPr lang="zh-CN" altLang="en-US" sz="7200" dirty="0" smtClean="0">
                <a:sym typeface="+mn-ea"/>
              </a:rPr>
              <a:t>特需</a:t>
            </a:r>
            <a:r>
              <a:rPr lang="zh-CN" altLang="en-US" sz="7200" dirty="0" smtClean="0">
                <a:sym typeface="+mn-ea"/>
              </a:rPr>
              <a:t>项目</a:t>
            </a:r>
            <a:endParaRPr lang="zh-CN" altLang="en-US" sz="7200" dirty="0" smtClean="0"/>
          </a:p>
          <a:p>
            <a:pPr>
              <a:lnSpc>
                <a:spcPct val="160000"/>
              </a:lnSpc>
            </a:pPr>
            <a:r>
              <a:rPr lang="zh-CN" altLang="en-US" sz="7200" dirty="0" smtClean="0"/>
              <a:t>公示价格：</a:t>
            </a:r>
            <a:r>
              <a:rPr lang="zh-CN" sz="7200" dirty="0" smtClean="0">
                <a:sym typeface="+mn-ea"/>
              </a:rPr>
              <a:t>详见</a:t>
            </a:r>
            <a:r>
              <a:rPr lang="zh-CN" altLang="en-US" sz="7200" dirty="0" smtClean="0"/>
              <a:t>       </a:t>
            </a:r>
            <a:r>
              <a:rPr lang="zh-CN" sz="7200" dirty="0" smtClean="0">
                <a:sym typeface="+mn-ea"/>
              </a:rPr>
              <a:t>附表</a:t>
            </a:r>
            <a:endParaRPr lang="zh-CN" altLang="en-US" sz="7200" dirty="0" smtClean="0"/>
          </a:p>
          <a:p>
            <a:pPr>
              <a:lnSpc>
                <a:spcPct val="160000"/>
              </a:lnSpc>
            </a:pPr>
            <a:r>
              <a:rPr lang="zh-CN" altLang="en-US" sz="7200" dirty="0" smtClean="0">
                <a:sym typeface="+mn-ea"/>
              </a:rPr>
              <a:t>特此公示           </a:t>
            </a:r>
            <a:r>
              <a:rPr lang="zh-CN" altLang="en-US" sz="7200" dirty="0" smtClean="0"/>
              <a:t>                              </a:t>
            </a:r>
            <a:endParaRPr lang="zh-CN" altLang="en-US" sz="7200" dirty="0" smtClean="0"/>
          </a:p>
          <a:p>
            <a:pPr marL="0" indent="0" algn="r">
              <a:lnSpc>
                <a:spcPct val="160000"/>
              </a:lnSpc>
              <a:buNone/>
            </a:pPr>
            <a:r>
              <a:rPr lang="zh-CN" altLang="en-US" sz="7200" dirty="0" smtClean="0"/>
              <a:t>                                                                                                    苍南县人民医院</a:t>
            </a:r>
            <a:endParaRPr lang="en-US" altLang="zh-CN" sz="7200" dirty="0" smtClean="0"/>
          </a:p>
          <a:p>
            <a:pPr marL="0" indent="0" algn="r">
              <a:lnSpc>
                <a:spcPct val="160000"/>
              </a:lnSpc>
              <a:buNone/>
            </a:pPr>
            <a:r>
              <a:rPr lang="en-US" altLang="zh-CN" sz="7200" dirty="0" smtClean="0">
                <a:latin typeface="+mn-ea"/>
                <a:sym typeface="+mn-ea"/>
              </a:rPr>
              <a:t>2026.9.18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/>
          <p:nvPr>
            <p:ph idx="1"/>
            <p:custDataLst>
              <p:tags r:id="rId1"/>
            </p:custDataLst>
          </p:nvPr>
        </p:nvGraphicFramePr>
        <p:xfrm>
          <a:off x="643255" y="687070"/>
          <a:ext cx="10972165" cy="6171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415"/>
                <a:gridCol w="5381625"/>
                <a:gridCol w="2009140"/>
                <a:gridCol w="2419985"/>
              </a:tblGrid>
              <a:tr h="824865">
                <a:tc gridSpan="4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苍南县人民医院特需服务项目价格公示表</a:t>
                      </a:r>
                      <a:endParaRPr lang="zh-CN" altLang="en-US"/>
                    </a:p>
                  </a:txBody>
                  <a:tcPr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767080">
                <a:tc gridSpan="4">
                  <a:txBody>
                    <a:bodyPr/>
                    <a:p>
                      <a:pPr marL="0" indent="0" algn="r">
                        <a:lnSpc>
                          <a:spcPct val="160000"/>
                        </a:lnSpc>
                        <a:buNone/>
                      </a:pPr>
                      <a:r>
                        <a:rPr lang="zh-CN" altLang="en-US"/>
                        <a:t>申请科室：门诊办公室</a:t>
                      </a:r>
                      <a:r>
                        <a:rPr lang="en-US" altLang="zh-CN"/>
                        <a:t>                                                                      </a:t>
                      </a:r>
                      <a:r>
                        <a:rPr lang="zh-CN" altLang="en-US"/>
                        <a:t>申请日期：</a:t>
                      </a:r>
                      <a:r>
                        <a:rPr lang="en-US" altLang="zh-CN" dirty="0" smtClean="0">
                          <a:latin typeface="+mn-ea"/>
                          <a:sym typeface="+mn-ea"/>
                        </a:rPr>
                        <a:t>2026.9.10</a:t>
                      </a:r>
                      <a:endParaRPr lang="en-US" altLang="zh-CN">
                        <a:latin typeface="+mn-ea"/>
                      </a:endParaRPr>
                    </a:p>
                  </a:txBody>
                  <a:tcPr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5283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序号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项目名称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计价单位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价格（元）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65087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800">
                          <a:latin typeface="+mn-ea"/>
                        </a:rPr>
                        <a:t>1.</a:t>
                      </a:r>
                      <a:endParaRPr lang="en-US" altLang="zh-CN" sz="1800">
                        <a:latin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800" dirty="0" smtClean="0">
                          <a:sym typeface="+mn-ea"/>
                        </a:rPr>
                        <a:t>特需门诊服务（分娩关爱服务）</a:t>
                      </a:r>
                      <a:endParaRPr lang="zh-CN" altLang="en-US" sz="1800">
                        <a:latin typeface="+mn-ea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800" b="0" i="0">
                          <a:latin typeface="+mn-ea"/>
                        </a:rPr>
                        <a:t>人次</a:t>
                      </a:r>
                      <a:endParaRPr lang="zh-CN" altLang="en-US" sz="1800" b="0" i="0">
                        <a:latin typeface="+mn-ea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altLang="zh-CN" sz="1800" b="0" i="0">
                          <a:latin typeface="+mn-ea"/>
                        </a:rPr>
                        <a:t>1080.00</a:t>
                      </a:r>
                      <a:endParaRPr lang="en-US" altLang="zh-CN" sz="1800" b="0" i="0">
                        <a:latin typeface="+mn-ea"/>
                      </a:endParaRPr>
                    </a:p>
                  </a:txBody>
                  <a:tcPr marL="9842" marR="9842" marT="9842" marB="0" anchor="ctr" anchorCtr="0"/>
                </a:tc>
              </a:tr>
              <a:tr h="52959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18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endParaRPr lang="zh-CN" altLang="en-US" sz="1800" b="0" i="0">
                        <a:latin typeface="+mn-ea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zh-CN" altLang="en-US" sz="1800">
                        <a:latin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endParaRPr lang="en-US" altLang="zh-CN" sz="1800" b="0" i="0">
                        <a:latin typeface="+mn-ea"/>
                      </a:endParaRPr>
                    </a:p>
                  </a:txBody>
                  <a:tcPr marL="9842" marR="9842" marT="9842" marB="0" anchor="ctr" anchorCtr="0"/>
                </a:tc>
              </a:tr>
              <a:tr h="5283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18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endParaRPr lang="zh-CN" altLang="en-US" sz="1800" b="0" i="0">
                        <a:latin typeface="+mn-ea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endParaRPr lang="zh-CN" altLang="en-US" sz="1800" b="0" i="0">
                        <a:latin typeface="+mn-ea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endParaRPr lang="en-US" altLang="zh-CN" sz="1800" b="0" i="0">
                        <a:latin typeface="+mn-ea"/>
                      </a:endParaRPr>
                    </a:p>
                  </a:txBody>
                  <a:tcPr marL="9842" marR="9842" marT="9842" marB="0" anchor="ctr" anchorCtr="0"/>
                </a:tc>
              </a:tr>
              <a:tr h="45275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18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endParaRPr lang="zh-CN"/>
                    </a:p>
                  </a:txBody>
                  <a:tcPr marL="0" marR="0" marT="0" marB="0" anchor="t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zh-CN" altLang="en-US" sz="1800">
                        <a:latin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endParaRPr lang="en-US" altLang="zh-CN" sz="1800" b="0" i="0">
                        <a:latin typeface="+mn-ea"/>
                      </a:endParaRPr>
                    </a:p>
                  </a:txBody>
                  <a:tcPr marL="9842" marR="9842" marT="9842" marB="0" anchor="ctr" anchorCtr="0"/>
                </a:tc>
              </a:tr>
              <a:tr h="52959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18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endParaRPr lang="zh-CN"/>
                    </a:p>
                  </a:txBody>
                  <a:tcPr marL="0" marR="0" marT="0" marB="0" anchor="t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endParaRPr lang="zh-CN" altLang="en-US" sz="1800" b="0" i="0">
                        <a:latin typeface="+mn-ea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1800">
                        <a:latin typeface="+mn-ea"/>
                      </a:endParaRPr>
                    </a:p>
                  </a:txBody>
                  <a:tcPr/>
                </a:tc>
              </a:tr>
              <a:tr h="1360170">
                <a:tc gridSpan="4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填写说明：计价单位是指项、次、小时、天、人次等。</a:t>
                      </a:r>
                      <a:endParaRPr lang="zh-CN" altLang="en-US"/>
                    </a:p>
                  </a:txBody>
                  <a:tcPr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863*485"/>
  <p:tag name="TABLE_ENDDRAG_RECT" val="50*54*863*485"/>
</p:tagLst>
</file>

<file path=ppt/tags/tag2.xml><?xml version="1.0" encoding="utf-8"?>
<p:tagLst xmlns:p="http://schemas.openxmlformats.org/presentationml/2006/main">
  <p:tag name="COMMONDATA" val="eyJoZGlkIjoiNWI5MTQ1MjczMGUxMDE1Nzc4MmE0Zjg4ZDRiOTkxMDg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畅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畅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畅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965</Words>
  <Application>WPS 演示</Application>
  <PresentationFormat>自定义</PresentationFormat>
  <Paragraphs>51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2" baseType="lpstr">
      <vt:lpstr>Arial</vt:lpstr>
      <vt:lpstr>宋体</vt:lpstr>
      <vt:lpstr>Wingdings</vt:lpstr>
      <vt:lpstr>Wingdings 2</vt:lpstr>
      <vt:lpstr>Constantia</vt:lpstr>
      <vt:lpstr>隶书</vt:lpstr>
      <vt:lpstr>Calibri</vt:lpstr>
      <vt:lpstr>微软雅黑</vt:lpstr>
      <vt:lpstr>Arial Unicode MS</vt:lpstr>
      <vt:lpstr>流畅</vt:lpstr>
      <vt:lpstr>关于增设“前列腺小体外泄蛋白”等特需项目的收费标准 公                   示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关于增加特需收费项目：腋臭引流缝合术（特需）公示</dc:title>
  <dc:creator>zkc</dc:creator>
  <cp:lastModifiedBy>zl</cp:lastModifiedBy>
  <cp:revision>84</cp:revision>
  <dcterms:created xsi:type="dcterms:W3CDTF">2020-04-10T07:38:00Z</dcterms:created>
  <dcterms:modified xsi:type="dcterms:W3CDTF">2026-09-29T07:56:43Z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1517A3D8C5FE4B42B646992233B1E29B_13</vt:lpwstr>
  </property>
  <property fmtid="{D5CDD505-2E9C-101B-9397-08002B2CF9AE}" pid="3" name="KSOProductBuildVer">
    <vt:lpwstr>2052-12.1.0.28505</vt:lpwstr>
  </property>
</Properties>
</file>